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3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098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578-9A02-4579-AC71-FCF7E263696C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31F7AEB-AEF3-4FC0-89A7-1BF3280655D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578-9A02-4579-AC71-FCF7E263696C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F7AEB-AEF3-4FC0-89A7-1BF328065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578-9A02-4579-AC71-FCF7E263696C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F7AEB-AEF3-4FC0-89A7-1BF328065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578-9A02-4579-AC71-FCF7E263696C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F7AEB-AEF3-4FC0-89A7-1BF328065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578-9A02-4579-AC71-FCF7E263696C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F7AEB-AEF3-4FC0-89A7-1BF3280655D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578-9A02-4579-AC71-FCF7E263696C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F7AEB-AEF3-4FC0-89A7-1BF3280655D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578-9A02-4579-AC71-FCF7E263696C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F7AEB-AEF3-4FC0-89A7-1BF3280655D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578-9A02-4579-AC71-FCF7E263696C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F7AEB-AEF3-4FC0-89A7-1BF328065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578-9A02-4579-AC71-FCF7E263696C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F7AEB-AEF3-4FC0-89A7-1BF328065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578-9A02-4579-AC71-FCF7E263696C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F7AEB-AEF3-4FC0-89A7-1BF328065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6578-9A02-4579-AC71-FCF7E263696C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F7AEB-AEF3-4FC0-89A7-1BF328065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C66578-9A02-4579-AC71-FCF7E263696C}" type="datetimeFigureOut">
              <a:rPr lang="en-US" smtClean="0"/>
              <a:t>11/30/2011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31F7AEB-AEF3-4FC0-89A7-1BF3280655D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Now – p. 92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Think of a court case that you have either seen on television or read about in the paper. </a:t>
            </a:r>
          </a:p>
          <a:p>
            <a:pPr lvl="1"/>
            <a:r>
              <a:rPr lang="en-US" sz="3200" dirty="0" smtClean="0"/>
              <a:t>Who was on trial?</a:t>
            </a:r>
          </a:p>
          <a:p>
            <a:pPr lvl="1"/>
            <a:r>
              <a:rPr lang="en-US" sz="3200" dirty="0" smtClean="0"/>
              <a:t>What was the alleged crime?</a:t>
            </a:r>
          </a:p>
          <a:p>
            <a:pPr lvl="1"/>
            <a:r>
              <a:rPr lang="en-US" sz="3200" dirty="0" smtClean="0"/>
              <a:t>What was the result of the trial?</a:t>
            </a:r>
            <a:endParaRPr lang="en-US" sz="3200" dirty="0"/>
          </a:p>
        </p:txBody>
      </p:sp>
      <p:sp>
        <p:nvSpPr>
          <p:cNvPr id="4" name="Explosion 1 3"/>
          <p:cNvSpPr/>
          <p:nvPr/>
        </p:nvSpPr>
        <p:spPr>
          <a:xfrm>
            <a:off x="2286000" y="4800600"/>
            <a:ext cx="4876800" cy="2438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Copy and Answer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6395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What is the difference between criminal and civil law?</a:t>
            </a:r>
          </a:p>
          <a:p>
            <a:r>
              <a:rPr lang="en-US" sz="4000" dirty="0" smtClean="0"/>
              <a:t>How does a court room actually work? </a:t>
            </a:r>
          </a:p>
          <a:p>
            <a:r>
              <a:rPr lang="en-US" sz="4000" dirty="0" smtClean="0"/>
              <a:t>Who are the key players in a court room?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77784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381000"/>
            <a:ext cx="8229600" cy="1600200"/>
          </a:xfrm>
        </p:spPr>
        <p:txBody>
          <a:bodyPr/>
          <a:lstStyle/>
          <a:p>
            <a:pPr algn="l"/>
            <a:r>
              <a:rPr lang="en-US" dirty="0" smtClean="0"/>
              <a:t>Criminal v. Civil Law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4343400" cy="4525963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dirty="0" smtClean="0"/>
              <a:t>Civil Law</a:t>
            </a:r>
          </a:p>
          <a:p>
            <a:r>
              <a:rPr lang="en-US" sz="2000" dirty="0" smtClean="0"/>
              <a:t>Refers to laws passed to govern conflicts between two parties</a:t>
            </a:r>
          </a:p>
          <a:p>
            <a:r>
              <a:rPr lang="en-US" sz="2000" dirty="0" smtClean="0"/>
              <a:t>Cases are usually about property, injuries, or terms of a contract</a:t>
            </a:r>
          </a:p>
          <a:p>
            <a:r>
              <a:rPr lang="en-US" sz="2000" dirty="0" smtClean="0"/>
              <a:t>In most cases, one party sues another for money or damages</a:t>
            </a:r>
          </a:p>
          <a:p>
            <a:r>
              <a:rPr lang="en-US" sz="2000" dirty="0" smtClean="0"/>
              <a:t>To be found guilty there must be a “preponderance of evidence”</a:t>
            </a:r>
          </a:p>
          <a:p>
            <a:r>
              <a:rPr lang="en-US" sz="2000" dirty="0" smtClean="0"/>
              <a:t>Tried usually before a jury</a:t>
            </a:r>
            <a:endParaRPr lang="en-US" sz="20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365760" y="2133600"/>
            <a:ext cx="4041648" cy="4526280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Criminal Law</a:t>
            </a:r>
          </a:p>
          <a:p>
            <a:r>
              <a:rPr lang="en-US" sz="2000" dirty="0" smtClean="0"/>
              <a:t>Refers to laws passed to protect society</a:t>
            </a:r>
          </a:p>
          <a:p>
            <a:r>
              <a:rPr lang="en-US" sz="2000" dirty="0" smtClean="0"/>
              <a:t>Punishes those who break such laws with fines, jail time, etc.</a:t>
            </a:r>
          </a:p>
          <a:p>
            <a:r>
              <a:rPr lang="en-US" sz="2000" dirty="0" smtClean="0"/>
              <a:t>Prosecuted by the government</a:t>
            </a:r>
          </a:p>
          <a:p>
            <a:r>
              <a:rPr lang="en-US" sz="2000" dirty="0" smtClean="0"/>
              <a:t>To be convicted, must be found guilty “beyond a reasonable doubt”</a:t>
            </a:r>
          </a:p>
          <a:p>
            <a:r>
              <a:rPr lang="en-US" sz="2000" dirty="0" smtClean="0"/>
              <a:t>Tried usually before a jury</a:t>
            </a:r>
          </a:p>
          <a:p>
            <a:endParaRPr lang="en-US" dirty="0" smtClean="0"/>
          </a:p>
        </p:txBody>
      </p:sp>
      <p:sp>
        <p:nvSpPr>
          <p:cNvPr id="4" name="Explosion 1 3"/>
          <p:cNvSpPr/>
          <p:nvPr/>
        </p:nvSpPr>
        <p:spPr>
          <a:xfrm>
            <a:off x="7162800" y="-381000"/>
            <a:ext cx="2438400" cy="21336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Notes</a:t>
            </a:r>
          </a:p>
          <a:p>
            <a:pPr algn="ctr"/>
            <a:r>
              <a:rPr lang="en-US" sz="2800" dirty="0" smtClean="0"/>
              <a:t>p. 93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121920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There are two different kinds of legal conflicts: </a:t>
            </a:r>
            <a:r>
              <a:rPr lang="en-US" sz="2400" b="1" u="sng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criminal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and </a:t>
            </a:r>
            <a:r>
              <a:rPr lang="en-US" sz="2400" b="1" u="sng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civil</a:t>
            </a:r>
            <a:endParaRPr lang="en-US" sz="2400" b="1" u="sng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Left Arrow 9"/>
          <p:cNvSpPr/>
          <p:nvPr/>
        </p:nvSpPr>
        <p:spPr>
          <a:xfrm>
            <a:off x="4038600" y="3886200"/>
            <a:ext cx="3962400" cy="2971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This means that there can be no reasonable explanation for what happened other than that the accused did it</a:t>
            </a:r>
            <a:endParaRPr lang="en-US" dirty="0"/>
          </a:p>
        </p:txBody>
      </p:sp>
      <p:sp>
        <p:nvSpPr>
          <p:cNvPr id="11" name="Right Arrow 10"/>
          <p:cNvSpPr/>
          <p:nvPr/>
        </p:nvSpPr>
        <p:spPr>
          <a:xfrm>
            <a:off x="1143000" y="4191000"/>
            <a:ext cx="3657600" cy="2743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This means that one party must prove that it is more likely than not that the other party is responsible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9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Criminal or Civil?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z="4000" dirty="0" smtClean="0"/>
              <a:t>A man sues his business partner for breaking a contract?</a:t>
            </a:r>
          </a:p>
          <a:p>
            <a:r>
              <a:rPr lang="en-US" sz="4000" dirty="0" smtClean="0"/>
              <a:t>A man kills his business partner?</a:t>
            </a:r>
          </a:p>
          <a:p>
            <a:endParaRPr lang="en-US" sz="1100" dirty="0" smtClean="0"/>
          </a:p>
          <a:p>
            <a:r>
              <a:rPr lang="en-US" sz="4000" dirty="0" smtClean="0"/>
              <a:t>A woman sues a grocery store after falling on a slippery floor?</a:t>
            </a:r>
          </a:p>
          <a:p>
            <a:r>
              <a:rPr lang="en-US" sz="4000" dirty="0" smtClean="0"/>
              <a:t>A woman gets caught stealing from a grocery story?</a:t>
            </a: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 rot="20537315">
            <a:off x="2990453" y="1642369"/>
            <a:ext cx="19239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latin typeface="Stencil" pitchFamily="82" charset="0"/>
              </a:rPr>
              <a:t>Civil</a:t>
            </a:r>
            <a:endParaRPr lang="en-US" sz="5400" dirty="0">
              <a:solidFill>
                <a:srgbClr val="FF0000"/>
              </a:solidFill>
              <a:latin typeface="Stencil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0537315">
            <a:off x="2717418" y="2556399"/>
            <a:ext cx="34243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latin typeface="Stencil" pitchFamily="82" charset="0"/>
              </a:rPr>
              <a:t>CRIMINAL</a:t>
            </a:r>
            <a:endParaRPr lang="en-US" sz="5400" dirty="0">
              <a:solidFill>
                <a:srgbClr val="FF0000"/>
              </a:solidFill>
              <a:latin typeface="Stencil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537315">
            <a:off x="3142853" y="3682701"/>
            <a:ext cx="19239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latin typeface="Stencil" pitchFamily="82" charset="0"/>
              </a:rPr>
              <a:t>Civil</a:t>
            </a:r>
            <a:endParaRPr lang="en-US" sz="5400" dirty="0">
              <a:solidFill>
                <a:srgbClr val="FF0000"/>
              </a:solidFill>
              <a:latin typeface="Stencil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0537315">
            <a:off x="2869818" y="4689999"/>
            <a:ext cx="34243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latin typeface="Stencil" pitchFamily="82" charset="0"/>
              </a:rPr>
              <a:t>CRIMINAL</a:t>
            </a:r>
            <a:endParaRPr lang="en-US" sz="5400" dirty="0">
              <a:solidFill>
                <a:srgbClr val="FF0000"/>
              </a:solidFill>
              <a:latin typeface="Stencil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18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Courtroom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You each have a diagram of the people in a courtroom</a:t>
            </a:r>
          </a:p>
          <a:p>
            <a:r>
              <a:rPr lang="en-US" sz="3600" dirty="0" smtClean="0"/>
              <a:t>Your identity has already been filled in</a:t>
            </a:r>
          </a:p>
          <a:p>
            <a:r>
              <a:rPr lang="en-US" sz="3600" dirty="0" smtClean="0"/>
              <a:t>You must travel around the room and fill in the identity and role for all the other people in this picture</a:t>
            </a:r>
            <a:r>
              <a:rPr lang="en-US" sz="3200" dirty="0" smtClean="0"/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7443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1000"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090" y="152400"/>
            <a:ext cx="6477000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Explosion 1 3"/>
          <p:cNvSpPr/>
          <p:nvPr/>
        </p:nvSpPr>
        <p:spPr>
          <a:xfrm>
            <a:off x="6248400" y="-304800"/>
            <a:ext cx="3429000" cy="22098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Paste as a flap on p. 93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789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 – p. 92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Who do you think the most important person is in the courtroom and why?</a:t>
            </a:r>
            <a:endParaRPr lang="en-US" sz="4000" dirty="0"/>
          </a:p>
        </p:txBody>
      </p:sp>
      <p:sp>
        <p:nvSpPr>
          <p:cNvPr id="4" name="Explosion 1 3"/>
          <p:cNvSpPr/>
          <p:nvPr/>
        </p:nvSpPr>
        <p:spPr>
          <a:xfrm>
            <a:off x="2667000" y="3581400"/>
            <a:ext cx="4648200" cy="3200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Copy and Answer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0074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409</TotalTime>
  <Words>359</Words>
  <Application>Microsoft Office PowerPoint</Application>
  <PresentationFormat>On-screen Show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Executive</vt:lpstr>
      <vt:lpstr>Do Now – p. 92</vt:lpstr>
      <vt:lpstr>Today’s Objectives</vt:lpstr>
      <vt:lpstr>Criminal v. Civil Law</vt:lpstr>
      <vt:lpstr>Criminal or Civil?</vt:lpstr>
      <vt:lpstr>Courtroom Activity</vt:lpstr>
      <vt:lpstr>PowerPoint Presentation</vt:lpstr>
      <vt:lpstr>Reflection – p. 92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Now – p. 92</dc:title>
  <dc:creator>Henry Mahegan</dc:creator>
  <cp:lastModifiedBy>Henry Mahegan</cp:lastModifiedBy>
  <cp:revision>11</cp:revision>
  <dcterms:created xsi:type="dcterms:W3CDTF">2011-11-29T20:19:14Z</dcterms:created>
  <dcterms:modified xsi:type="dcterms:W3CDTF">2011-11-30T17:12:15Z</dcterms:modified>
</cp:coreProperties>
</file>